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9896C-1F27-4C4A-A6D2-EFD10381C85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54A4281-CCA7-4908-BCF4-A1CFD3E91419}">
      <dgm:prSet phldrT="[Texto]" custT="1"/>
      <dgm:spPr>
        <a:solidFill>
          <a:schemeClr val="accent2">
            <a:lumMod val="40000"/>
            <a:lumOff val="60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CONOCER LOS </a:t>
          </a:r>
          <a:r>
            <a:rPr lang="es-CO" sz="1600" dirty="0" smtClean="0">
              <a:solidFill>
                <a:schemeClr val="tx1"/>
              </a:solidFill>
            </a:rPr>
            <a:t>HORARIOS </a:t>
          </a:r>
          <a:r>
            <a:rPr lang="es-CO" sz="1600" dirty="0">
              <a:solidFill>
                <a:schemeClr val="tx1"/>
              </a:solidFill>
            </a:rPr>
            <a:t>DE </a:t>
          </a:r>
          <a:r>
            <a:rPr lang="es-CO" sz="1600" dirty="0" smtClean="0">
              <a:solidFill>
                <a:schemeClr val="tx1"/>
              </a:solidFill>
            </a:rPr>
            <a:t>ATENCIÓN</a:t>
          </a:r>
          <a:endParaRPr lang="es-CO" sz="1600" dirty="0">
            <a:solidFill>
              <a:schemeClr val="tx1"/>
            </a:solidFill>
          </a:endParaRPr>
        </a:p>
      </dgm:t>
    </dgm:pt>
    <dgm:pt modelId="{72F92BC1-FCEA-4D91-8FDA-3EB533D71C10}" type="parTrans" cxnId="{FC078328-E9EF-4775-95A5-A4CD4DC0C28A}">
      <dgm:prSet/>
      <dgm:spPr/>
      <dgm:t>
        <a:bodyPr/>
        <a:lstStyle/>
        <a:p>
          <a:endParaRPr lang="es-CO"/>
        </a:p>
      </dgm:t>
    </dgm:pt>
    <dgm:pt modelId="{CFE24D9E-C85B-4E77-8367-DDDF833FF62F}" type="sibTrans" cxnId="{FC078328-E9EF-4775-95A5-A4CD4DC0C28A}">
      <dgm:prSet/>
      <dgm:spPr/>
      <dgm:t>
        <a:bodyPr/>
        <a:lstStyle/>
        <a:p>
          <a:endParaRPr lang="es-CO"/>
        </a:p>
      </dgm:t>
    </dgm:pt>
    <dgm:pt modelId="{66CDD3FE-1819-454D-BCB5-CFDBC0066349}">
      <dgm:prSet phldrT="[Texto]" custT="1"/>
      <dgm:spPr>
        <a:ln w="28575">
          <a:solidFill>
            <a:srgbClr val="FF0000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COMO NO ES UNA LÍNEA DE ATENCIÓN 24  HORAS, SI SE LLEGA A PRESENTAR UNA SITUACIÓN DE URGENCIA, SE DEBERÁ ACUDIR A LAS LINEAS DE </a:t>
          </a:r>
          <a:r>
            <a:rPr lang="es-CO" sz="1600" dirty="0" smtClean="0">
              <a:solidFill>
                <a:schemeClr val="tx1"/>
              </a:solidFill>
            </a:rPr>
            <a:t>EMERGENCIA </a:t>
          </a:r>
          <a:endParaRPr lang="es-CO" sz="1600" dirty="0">
            <a:solidFill>
              <a:schemeClr val="tx1"/>
            </a:solidFill>
          </a:endParaRPr>
        </a:p>
      </dgm:t>
    </dgm:pt>
    <dgm:pt modelId="{A2E1F876-F569-4003-9BF4-DC108B2303D6}" type="parTrans" cxnId="{08C75C50-79D0-4795-97D0-C0B0B3DED65D}">
      <dgm:prSet/>
      <dgm:spPr/>
      <dgm:t>
        <a:bodyPr/>
        <a:lstStyle/>
        <a:p>
          <a:endParaRPr lang="es-CO"/>
        </a:p>
      </dgm:t>
    </dgm:pt>
    <dgm:pt modelId="{8E0F8463-57C0-4C4E-BC9F-A21440A921BA}" type="sibTrans" cxnId="{08C75C50-79D0-4795-97D0-C0B0B3DED65D}">
      <dgm:prSet/>
      <dgm:spPr/>
      <dgm:t>
        <a:bodyPr/>
        <a:lstStyle/>
        <a:p>
          <a:endParaRPr lang="es-CO"/>
        </a:p>
      </dgm:t>
    </dgm:pt>
    <dgm:pt modelId="{CFC790A9-C1BC-45E3-BA3D-161B2B531349}">
      <dgm:prSet phldrT="[Texto]" custT="1"/>
      <dgm:spPr>
        <a:solidFill>
          <a:schemeClr val="accent6">
            <a:lumMod val="60000"/>
            <a:lumOff val="40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pPr algn="ctr"/>
          <a:r>
            <a:rPr lang="es-CO" sz="1400" dirty="0">
              <a:solidFill>
                <a:schemeClr val="tx1"/>
              </a:solidFill>
            </a:rPr>
            <a:t>EL SERVICIO DE ORIENTACIÓN ESCOLÁR NO REALIZA TRATAMIENTOS PSICOLÓGICOS NI PSIQUIÁTRICOS, POR TAL RAZÓN SI ALGUNA ESTUDIANTE, ESTA DIAGNOSTICADA CON UNA SITUACIÓN ESPECIAL, DEBE CONTINUAR SU TRATAMIENTO EN  LA EPS RESPECTIVA</a:t>
          </a:r>
        </a:p>
      </dgm:t>
    </dgm:pt>
    <dgm:pt modelId="{1BC186F4-2FFB-452F-BFF1-C313DF9833BA}" type="parTrans" cxnId="{49890668-8DE7-4F5F-B61C-E32DA264B4FD}">
      <dgm:prSet/>
      <dgm:spPr/>
      <dgm:t>
        <a:bodyPr/>
        <a:lstStyle/>
        <a:p>
          <a:endParaRPr lang="es-CO"/>
        </a:p>
      </dgm:t>
    </dgm:pt>
    <dgm:pt modelId="{54937E63-3844-49B3-829B-B82293A390AA}" type="sibTrans" cxnId="{49890668-8DE7-4F5F-B61C-E32DA264B4FD}">
      <dgm:prSet/>
      <dgm:spPr/>
      <dgm:t>
        <a:bodyPr/>
        <a:lstStyle/>
        <a:p>
          <a:endParaRPr lang="es-CO"/>
        </a:p>
      </dgm:t>
    </dgm:pt>
    <dgm:pt modelId="{5C371C82-5DC3-45F6-804D-5026A7B1410D}">
      <dgm:prSet phldrT="[Texto]" custT="1"/>
      <dgm:spPr>
        <a:solidFill>
          <a:schemeClr val="accent4">
            <a:lumMod val="60000"/>
            <a:lumOff val="40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MIENTRAS DURE LA ETAPA DE CONFINAMIENTO  ORIENTACIÓN ESCOLAR BRINDADARÁ APOYO  Y CONSEJERIA DE </a:t>
          </a:r>
          <a:r>
            <a:rPr lang="es-CO" sz="1600">
              <a:solidFill>
                <a:schemeClr val="tx1"/>
              </a:solidFill>
            </a:rPr>
            <a:t>MANERA VIRTUAL </a:t>
          </a:r>
          <a:r>
            <a:rPr lang="es-CO" sz="1600" dirty="0">
              <a:solidFill>
                <a:schemeClr val="tx1"/>
              </a:solidFill>
            </a:rPr>
            <a:t>( LINEA DE ATENCIÓN O </a:t>
          </a:r>
          <a:r>
            <a:rPr lang="es-CO" sz="1600">
              <a:solidFill>
                <a:schemeClr val="tx1"/>
              </a:solidFill>
            </a:rPr>
            <a:t>CORREO ELECTRÓNICO), </a:t>
          </a:r>
          <a:r>
            <a:rPr lang="es-CO" sz="1600" dirty="0">
              <a:solidFill>
                <a:schemeClr val="tx1"/>
              </a:solidFill>
            </a:rPr>
            <a:t>PARA SITUACIONES DE RIESGO PSICOSOCIAL</a:t>
          </a:r>
        </a:p>
      </dgm:t>
    </dgm:pt>
    <dgm:pt modelId="{D42EB50C-615B-4FE0-A86B-DCB984210986}" type="parTrans" cxnId="{8A3DDD0D-07A6-42A0-9FA5-2B816FDC36EC}">
      <dgm:prSet/>
      <dgm:spPr/>
      <dgm:t>
        <a:bodyPr/>
        <a:lstStyle/>
        <a:p>
          <a:endParaRPr lang="es-CO"/>
        </a:p>
      </dgm:t>
    </dgm:pt>
    <dgm:pt modelId="{CCBFFCB4-9A92-4585-98B6-A38C7DBF2FE1}" type="sibTrans" cxnId="{8A3DDD0D-07A6-42A0-9FA5-2B816FDC36EC}">
      <dgm:prSet/>
      <dgm:spPr/>
      <dgm:t>
        <a:bodyPr/>
        <a:lstStyle/>
        <a:p>
          <a:endParaRPr lang="es-CO"/>
        </a:p>
      </dgm:t>
    </dgm:pt>
    <dgm:pt modelId="{460F07E6-2FFB-4DC0-AE13-9683106EADC0}">
      <dgm:prSet phldrT="[Texto]" custT="1"/>
      <dgm:spPr>
        <a:solidFill>
          <a:schemeClr val="accent3">
            <a:lumMod val="75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EN CASO DE QUE UNA ESTUDIANTE REQUIERA EL SERVICIO, EL PADRE DE FAMILIA O ACUDIENTE, </a:t>
          </a:r>
          <a:r>
            <a:rPr lang="es-CO" sz="1600" dirty="0" smtClean="0">
              <a:solidFill>
                <a:schemeClr val="tx1"/>
              </a:solidFill>
            </a:rPr>
            <a:t>DEBERÁ DILIGENCIAR EL FORMULARIO, ESCRIBIR </a:t>
          </a:r>
          <a:r>
            <a:rPr lang="es-CO" sz="1600" dirty="0">
              <a:solidFill>
                <a:schemeClr val="tx1"/>
              </a:solidFill>
            </a:rPr>
            <a:t>AL NÚMERO DE WHATSAPP </a:t>
          </a:r>
          <a:r>
            <a:rPr lang="es-CO" sz="1600" dirty="0" smtClean="0">
              <a:solidFill>
                <a:schemeClr val="tx1"/>
              </a:solidFill>
            </a:rPr>
            <a:t>ASIGNADO  O AL </a:t>
          </a:r>
          <a:r>
            <a:rPr lang="es-CO" sz="1600" dirty="0">
              <a:solidFill>
                <a:schemeClr val="tx1"/>
              </a:solidFill>
            </a:rPr>
            <a:t>CORREO ELECTRÓNICO.</a:t>
          </a:r>
        </a:p>
      </dgm:t>
    </dgm:pt>
    <dgm:pt modelId="{DA34FEC9-3113-45B6-BC27-FAABCA59EDA9}" type="parTrans" cxnId="{92C21B1B-DE78-458F-99E0-F43CF402C822}">
      <dgm:prSet/>
      <dgm:spPr/>
      <dgm:t>
        <a:bodyPr/>
        <a:lstStyle/>
        <a:p>
          <a:endParaRPr lang="es-CO"/>
        </a:p>
      </dgm:t>
    </dgm:pt>
    <dgm:pt modelId="{3137E4FC-D3C5-4747-95C8-BD2A06871395}" type="sibTrans" cxnId="{92C21B1B-DE78-458F-99E0-F43CF402C822}">
      <dgm:prSet/>
      <dgm:spPr/>
      <dgm:t>
        <a:bodyPr/>
        <a:lstStyle/>
        <a:p>
          <a:endParaRPr lang="es-CO"/>
        </a:p>
      </dgm:t>
    </dgm:pt>
    <dgm:pt modelId="{0CF0D107-F448-4C63-A52B-D22A947BDE70}">
      <dgm:prSet phldrT="[Texto]"/>
      <dgm:spPr>
        <a:solidFill>
          <a:srgbClr val="00B050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ORIENTACIÓN </a:t>
          </a:r>
          <a:r>
            <a:rPr lang="es-CO" dirty="0" smtClean="0">
              <a:solidFill>
                <a:schemeClr val="tx1"/>
              </a:solidFill>
            </a:rPr>
            <a:t>ESCOLAR, REALIZARA ATENCION CONFORME LLEGUEN LAS SOLICITUDES, SI </a:t>
          </a:r>
          <a:r>
            <a:rPr lang="es-CO" dirty="0">
              <a:solidFill>
                <a:schemeClr val="tx1"/>
              </a:solidFill>
            </a:rPr>
            <a:t>LA ESTUDIANTE REQUIERE SEGUIMIENTO, </a:t>
          </a:r>
          <a:r>
            <a:rPr lang="es-CO" dirty="0" smtClean="0">
              <a:solidFill>
                <a:schemeClr val="tx1"/>
              </a:solidFill>
            </a:rPr>
            <a:t>SE </a:t>
          </a:r>
          <a:r>
            <a:rPr lang="es-CO" dirty="0">
              <a:solidFill>
                <a:schemeClr val="tx1"/>
              </a:solidFill>
            </a:rPr>
            <a:t>INFORMARÁ PREVIAMENTE</a:t>
          </a:r>
          <a:r>
            <a:rPr lang="es-CO" dirty="0"/>
            <a:t>..</a:t>
          </a:r>
        </a:p>
      </dgm:t>
    </dgm:pt>
    <dgm:pt modelId="{B80F0FDE-0438-41A1-A8E9-4D7A6A15C8FD}" type="parTrans" cxnId="{18FE187D-FA07-4D35-8889-553AEA5AB8CB}">
      <dgm:prSet/>
      <dgm:spPr/>
      <dgm:t>
        <a:bodyPr/>
        <a:lstStyle/>
        <a:p>
          <a:endParaRPr lang="es-CO"/>
        </a:p>
      </dgm:t>
    </dgm:pt>
    <dgm:pt modelId="{595E0CDE-765E-4E42-8DE3-E5491FD15A55}" type="sibTrans" cxnId="{18FE187D-FA07-4D35-8889-553AEA5AB8CB}">
      <dgm:prSet/>
      <dgm:spPr/>
      <dgm:t>
        <a:bodyPr/>
        <a:lstStyle/>
        <a:p>
          <a:endParaRPr lang="es-CO"/>
        </a:p>
      </dgm:t>
    </dgm:pt>
    <dgm:pt modelId="{56AD66B6-46FA-42BC-AD40-E9ABAF30F835}" type="pres">
      <dgm:prSet presAssocID="{AD09896C-1F27-4C4A-A6D2-EFD10381C8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CC3C50F-7110-4C8A-AD4B-868283B1F687}" type="pres">
      <dgm:prSet presAssocID="{C54A4281-CCA7-4908-BCF4-A1CFD3E91419}" presName="node" presStyleLbl="node1" presStyleIdx="0" presStyleCnt="6" custScaleX="87416" custScaleY="113908" custLinFactNeighborX="-317" custLinFactNeighborY="10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CCCD2E-FFC3-4049-B271-F5F1B80A60FB}" type="pres">
      <dgm:prSet presAssocID="{CFE24D9E-C85B-4E77-8367-DDDF833FF62F}" presName="sibTrans" presStyleCnt="0"/>
      <dgm:spPr/>
    </dgm:pt>
    <dgm:pt modelId="{7249B533-1216-49A2-9326-B355A7E43DD5}" type="pres">
      <dgm:prSet presAssocID="{66CDD3FE-1819-454D-BCB5-CFDBC0066349}" presName="node" presStyleLbl="node1" presStyleIdx="1" presStyleCnt="6" custScaleX="102730" custScaleY="106556" custLinFactNeighborX="-1028" custLinFactNeighborY="-128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97B3C8-E89B-40C4-92A3-57C87F008EE4}" type="pres">
      <dgm:prSet presAssocID="{8E0F8463-57C0-4C4E-BC9F-A21440A921BA}" presName="sibTrans" presStyleCnt="0"/>
      <dgm:spPr/>
    </dgm:pt>
    <dgm:pt modelId="{029D58DB-426C-4A60-B82F-1341D4040AB1}" type="pres">
      <dgm:prSet presAssocID="{CFC790A9-C1BC-45E3-BA3D-161B2B531349}" presName="node" presStyleLbl="node1" presStyleIdx="2" presStyleCnt="6" custScaleX="106602" custScaleY="105176" custLinFactNeighborX="-2568" custLinFactNeighborY="96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334BDD5-1869-41FE-9CBD-8062489E8986}" type="pres">
      <dgm:prSet presAssocID="{54937E63-3844-49B3-829B-B82293A390AA}" presName="sibTrans" presStyleCnt="0"/>
      <dgm:spPr/>
    </dgm:pt>
    <dgm:pt modelId="{A12428A9-8809-4551-B503-B31221185B64}" type="pres">
      <dgm:prSet presAssocID="{5C371C82-5DC3-45F6-804D-5026A7B1410D}" presName="node" presStyleLbl="node1" presStyleIdx="3" presStyleCnt="6" custLinFactNeighborX="3299" custLinFactNeighborY="99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CB20CF2-8FA0-4EF4-8B17-46A22206D7D7}" type="pres">
      <dgm:prSet presAssocID="{CCBFFCB4-9A92-4585-98B6-A38C7DBF2FE1}" presName="sibTrans" presStyleCnt="0"/>
      <dgm:spPr/>
    </dgm:pt>
    <dgm:pt modelId="{D7296249-3CF3-424E-97C6-E4E2CF1DA1D0}" type="pres">
      <dgm:prSet presAssocID="{460F07E6-2FFB-4DC0-AE13-9683106EADC0}" presName="node" presStyleLbl="node1" presStyleIdx="4" presStyleCnt="6" custLinFactNeighborX="-2950" custLinFactNeighborY="220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1D7F08-35EC-44F2-96E3-7EFBEDD5ED03}" type="pres">
      <dgm:prSet presAssocID="{3137E4FC-D3C5-4747-95C8-BD2A06871395}" presName="sibTrans" presStyleCnt="0"/>
      <dgm:spPr/>
    </dgm:pt>
    <dgm:pt modelId="{50CF1176-A0BB-4963-9B71-58F88010EE70}" type="pres">
      <dgm:prSet presAssocID="{0CF0D107-F448-4C63-A52B-D22A947BDE70}" presName="node" presStyleLbl="node1" presStyleIdx="5" presStyleCnt="6" custScaleX="97955" custScaleY="106320" custLinFactNeighborX="-5487" custLinFactNeighborY="170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A3DDD0D-07A6-42A0-9FA5-2B816FDC36EC}" srcId="{AD09896C-1F27-4C4A-A6D2-EFD10381C85D}" destId="{5C371C82-5DC3-45F6-804D-5026A7B1410D}" srcOrd="3" destOrd="0" parTransId="{D42EB50C-615B-4FE0-A86B-DCB984210986}" sibTransId="{CCBFFCB4-9A92-4585-98B6-A38C7DBF2FE1}"/>
    <dgm:cxn modelId="{16C1A4A7-0622-42F4-B48C-1BD2796F1167}" type="presOf" srcId="{C54A4281-CCA7-4908-BCF4-A1CFD3E91419}" destId="{1CC3C50F-7110-4C8A-AD4B-868283B1F687}" srcOrd="0" destOrd="0" presId="urn:microsoft.com/office/officeart/2005/8/layout/default"/>
    <dgm:cxn modelId="{235143B9-43EB-46AC-B920-9CA0CE45B92E}" type="presOf" srcId="{AD09896C-1F27-4C4A-A6D2-EFD10381C85D}" destId="{56AD66B6-46FA-42BC-AD40-E9ABAF30F835}" srcOrd="0" destOrd="0" presId="urn:microsoft.com/office/officeart/2005/8/layout/default"/>
    <dgm:cxn modelId="{92C21B1B-DE78-458F-99E0-F43CF402C822}" srcId="{AD09896C-1F27-4C4A-A6D2-EFD10381C85D}" destId="{460F07E6-2FFB-4DC0-AE13-9683106EADC0}" srcOrd="4" destOrd="0" parTransId="{DA34FEC9-3113-45B6-BC27-FAABCA59EDA9}" sibTransId="{3137E4FC-D3C5-4747-95C8-BD2A06871395}"/>
    <dgm:cxn modelId="{49890668-8DE7-4F5F-B61C-E32DA264B4FD}" srcId="{AD09896C-1F27-4C4A-A6D2-EFD10381C85D}" destId="{CFC790A9-C1BC-45E3-BA3D-161B2B531349}" srcOrd="2" destOrd="0" parTransId="{1BC186F4-2FFB-452F-BFF1-C313DF9833BA}" sibTransId="{54937E63-3844-49B3-829B-B82293A390AA}"/>
    <dgm:cxn modelId="{4F489462-1327-4198-91E0-85F6B073F932}" type="presOf" srcId="{CFC790A9-C1BC-45E3-BA3D-161B2B531349}" destId="{029D58DB-426C-4A60-B82F-1341D4040AB1}" srcOrd="0" destOrd="0" presId="urn:microsoft.com/office/officeart/2005/8/layout/default"/>
    <dgm:cxn modelId="{E9A07898-21D1-41B8-B2AF-285320E6097D}" type="presOf" srcId="{5C371C82-5DC3-45F6-804D-5026A7B1410D}" destId="{A12428A9-8809-4551-B503-B31221185B64}" srcOrd="0" destOrd="0" presId="urn:microsoft.com/office/officeart/2005/8/layout/default"/>
    <dgm:cxn modelId="{FC078328-E9EF-4775-95A5-A4CD4DC0C28A}" srcId="{AD09896C-1F27-4C4A-A6D2-EFD10381C85D}" destId="{C54A4281-CCA7-4908-BCF4-A1CFD3E91419}" srcOrd="0" destOrd="0" parTransId="{72F92BC1-FCEA-4D91-8FDA-3EB533D71C10}" sibTransId="{CFE24D9E-C85B-4E77-8367-DDDF833FF62F}"/>
    <dgm:cxn modelId="{08C75C50-79D0-4795-97D0-C0B0B3DED65D}" srcId="{AD09896C-1F27-4C4A-A6D2-EFD10381C85D}" destId="{66CDD3FE-1819-454D-BCB5-CFDBC0066349}" srcOrd="1" destOrd="0" parTransId="{A2E1F876-F569-4003-9BF4-DC108B2303D6}" sibTransId="{8E0F8463-57C0-4C4E-BC9F-A21440A921BA}"/>
    <dgm:cxn modelId="{1AF23A73-FAFE-41D6-9156-7B2B3228F6F4}" type="presOf" srcId="{0CF0D107-F448-4C63-A52B-D22A947BDE70}" destId="{50CF1176-A0BB-4963-9B71-58F88010EE70}" srcOrd="0" destOrd="0" presId="urn:microsoft.com/office/officeart/2005/8/layout/default"/>
    <dgm:cxn modelId="{07519ACB-495C-4B27-A7A8-91AF0E2793CA}" type="presOf" srcId="{460F07E6-2FFB-4DC0-AE13-9683106EADC0}" destId="{D7296249-3CF3-424E-97C6-E4E2CF1DA1D0}" srcOrd="0" destOrd="0" presId="urn:microsoft.com/office/officeart/2005/8/layout/default"/>
    <dgm:cxn modelId="{424CE674-0E3E-45CB-B52E-E8238E2A1687}" type="presOf" srcId="{66CDD3FE-1819-454D-BCB5-CFDBC0066349}" destId="{7249B533-1216-49A2-9326-B355A7E43DD5}" srcOrd="0" destOrd="0" presId="urn:microsoft.com/office/officeart/2005/8/layout/default"/>
    <dgm:cxn modelId="{18FE187D-FA07-4D35-8889-553AEA5AB8CB}" srcId="{AD09896C-1F27-4C4A-A6D2-EFD10381C85D}" destId="{0CF0D107-F448-4C63-A52B-D22A947BDE70}" srcOrd="5" destOrd="0" parTransId="{B80F0FDE-0438-41A1-A8E9-4D7A6A15C8FD}" sibTransId="{595E0CDE-765E-4E42-8DE3-E5491FD15A55}"/>
    <dgm:cxn modelId="{E27FE3D8-3DFD-46B4-8FA5-88A19946F7D2}" type="presParOf" srcId="{56AD66B6-46FA-42BC-AD40-E9ABAF30F835}" destId="{1CC3C50F-7110-4C8A-AD4B-868283B1F687}" srcOrd="0" destOrd="0" presId="urn:microsoft.com/office/officeart/2005/8/layout/default"/>
    <dgm:cxn modelId="{3332D61F-6BA7-4246-89E7-6A4E55DED9D0}" type="presParOf" srcId="{56AD66B6-46FA-42BC-AD40-E9ABAF30F835}" destId="{04CCCD2E-FFC3-4049-B271-F5F1B80A60FB}" srcOrd="1" destOrd="0" presId="urn:microsoft.com/office/officeart/2005/8/layout/default"/>
    <dgm:cxn modelId="{13138F1F-C5D8-4A1D-8851-04B3152B577D}" type="presParOf" srcId="{56AD66B6-46FA-42BC-AD40-E9ABAF30F835}" destId="{7249B533-1216-49A2-9326-B355A7E43DD5}" srcOrd="2" destOrd="0" presId="urn:microsoft.com/office/officeart/2005/8/layout/default"/>
    <dgm:cxn modelId="{E7BDD843-ABD6-434B-87AC-DCFC11F97372}" type="presParOf" srcId="{56AD66B6-46FA-42BC-AD40-E9ABAF30F835}" destId="{DC97B3C8-E89B-40C4-92A3-57C87F008EE4}" srcOrd="3" destOrd="0" presId="urn:microsoft.com/office/officeart/2005/8/layout/default"/>
    <dgm:cxn modelId="{8B572635-0D76-4DC6-8ADD-46059D71FBB8}" type="presParOf" srcId="{56AD66B6-46FA-42BC-AD40-E9ABAF30F835}" destId="{029D58DB-426C-4A60-B82F-1341D4040AB1}" srcOrd="4" destOrd="0" presId="urn:microsoft.com/office/officeart/2005/8/layout/default"/>
    <dgm:cxn modelId="{5AA43717-EF07-407B-A934-0F5F8483D293}" type="presParOf" srcId="{56AD66B6-46FA-42BC-AD40-E9ABAF30F835}" destId="{D334BDD5-1869-41FE-9CBD-8062489E8986}" srcOrd="5" destOrd="0" presId="urn:microsoft.com/office/officeart/2005/8/layout/default"/>
    <dgm:cxn modelId="{8A1BF6D8-2E69-42F5-BAFC-72ADBD03CF9B}" type="presParOf" srcId="{56AD66B6-46FA-42BC-AD40-E9ABAF30F835}" destId="{A12428A9-8809-4551-B503-B31221185B64}" srcOrd="6" destOrd="0" presId="urn:microsoft.com/office/officeart/2005/8/layout/default"/>
    <dgm:cxn modelId="{47B903C7-CD96-4BF0-856C-A1D5FA5E7E61}" type="presParOf" srcId="{56AD66B6-46FA-42BC-AD40-E9ABAF30F835}" destId="{0CB20CF2-8FA0-4EF4-8B17-46A22206D7D7}" srcOrd="7" destOrd="0" presId="urn:microsoft.com/office/officeart/2005/8/layout/default"/>
    <dgm:cxn modelId="{92516D17-CBFE-4C0D-A74C-88F8A2FED3A2}" type="presParOf" srcId="{56AD66B6-46FA-42BC-AD40-E9ABAF30F835}" destId="{D7296249-3CF3-424E-97C6-E4E2CF1DA1D0}" srcOrd="8" destOrd="0" presId="urn:microsoft.com/office/officeart/2005/8/layout/default"/>
    <dgm:cxn modelId="{FF2EC2A5-2D90-4888-9F71-CE6FE987FB79}" type="presParOf" srcId="{56AD66B6-46FA-42BC-AD40-E9ABAF30F835}" destId="{791D7F08-35EC-44F2-96E3-7EFBEDD5ED03}" srcOrd="9" destOrd="0" presId="urn:microsoft.com/office/officeart/2005/8/layout/default"/>
    <dgm:cxn modelId="{3E17DEF2-76AB-4022-842B-C9413E8EADC8}" type="presParOf" srcId="{56AD66B6-46FA-42BC-AD40-E9ABAF30F835}" destId="{50CF1176-A0BB-4963-9B71-58F88010EE7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3C50F-7110-4C8A-AD4B-868283B1F687}">
      <dsp:nvSpPr>
        <dsp:cNvPr id="0" name=""/>
        <dsp:cNvSpPr/>
      </dsp:nvSpPr>
      <dsp:spPr>
        <a:xfrm>
          <a:off x="10765" y="424664"/>
          <a:ext cx="2985508" cy="233417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CONOCER LOS </a:t>
          </a:r>
          <a:r>
            <a:rPr lang="es-CO" sz="1600" kern="1200" dirty="0" smtClean="0">
              <a:solidFill>
                <a:schemeClr val="tx1"/>
              </a:solidFill>
            </a:rPr>
            <a:t>HORARIOS </a:t>
          </a:r>
          <a:r>
            <a:rPr lang="es-CO" sz="1600" kern="1200" dirty="0">
              <a:solidFill>
                <a:schemeClr val="tx1"/>
              </a:solidFill>
            </a:rPr>
            <a:t>DE </a:t>
          </a:r>
          <a:r>
            <a:rPr lang="es-CO" sz="1600" kern="1200" dirty="0" smtClean="0">
              <a:solidFill>
                <a:schemeClr val="tx1"/>
              </a:solidFill>
            </a:rPr>
            <a:t>ATENCIÓN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10765" y="424664"/>
        <a:ext cx="2985508" cy="2334171"/>
      </dsp:txXfrm>
    </dsp:sp>
    <dsp:sp modelId="{7249B533-1216-49A2-9326-B355A7E43DD5}">
      <dsp:nvSpPr>
        <dsp:cNvPr id="0" name=""/>
        <dsp:cNvSpPr/>
      </dsp:nvSpPr>
      <dsp:spPr>
        <a:xfrm>
          <a:off x="3313519" y="451283"/>
          <a:ext cx="3508525" cy="21835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COMO NO ES UNA LÍNEA DE ATENCIÓN 24  HORAS, SI SE LLEGA A PRESENTAR UNA SITUACIÓN DE URGENCIA, SE DEBERÁ ACUDIR A LAS LINEAS DE </a:t>
          </a:r>
          <a:r>
            <a:rPr lang="es-CO" sz="1600" kern="1200" dirty="0" smtClean="0">
              <a:solidFill>
                <a:schemeClr val="tx1"/>
              </a:solidFill>
            </a:rPr>
            <a:t>EMERGENCIA 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3313519" y="451283"/>
        <a:ext cx="3508525" cy="2183516"/>
      </dsp:txXfrm>
    </dsp:sp>
    <dsp:sp modelId="{029D58DB-426C-4A60-B82F-1341D4040AB1}">
      <dsp:nvSpPr>
        <dsp:cNvPr id="0" name=""/>
        <dsp:cNvSpPr/>
      </dsp:nvSpPr>
      <dsp:spPr>
        <a:xfrm>
          <a:off x="7110978" y="511508"/>
          <a:ext cx="3640765" cy="215523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tx1"/>
              </a:solidFill>
            </a:rPr>
            <a:t>EL SERVICIO DE ORIENTACIÓN ESCOLÁR NO REALIZA TRATAMIENTOS PSICOLÓGICOS NI PSIQUIÁTRICOS, POR TAL RAZÓN SI ALGUNA ESTUDIANTE, ESTA DIAGNOSTICADA CON UNA SITUACIÓN ESPECIAL, DEBE CONTINUAR SU TRATAMIENTO EN  LA EPS RESPECTIVA</a:t>
          </a:r>
        </a:p>
      </dsp:txBody>
      <dsp:txXfrm>
        <a:off x="7110978" y="511508"/>
        <a:ext cx="3640765" cy="2155237"/>
      </dsp:txXfrm>
    </dsp:sp>
    <dsp:sp modelId="{A12428A9-8809-4551-B503-B31221185B64}">
      <dsp:nvSpPr>
        <dsp:cNvPr id="0" name=""/>
        <dsp:cNvSpPr/>
      </dsp:nvSpPr>
      <dsp:spPr>
        <a:xfrm>
          <a:off x="113650" y="3163274"/>
          <a:ext cx="3415287" cy="204917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MIENTRAS DURE LA ETAPA DE CONFINAMIENTO  ORIENTACIÓN ESCOLAR BRINDADARÁ APOYO  Y CONSEJERIA DE </a:t>
          </a:r>
          <a:r>
            <a:rPr lang="es-CO" sz="1600" kern="1200">
              <a:solidFill>
                <a:schemeClr val="tx1"/>
              </a:solidFill>
            </a:rPr>
            <a:t>MANERA VIRTUAL </a:t>
          </a:r>
          <a:r>
            <a:rPr lang="es-CO" sz="1600" kern="1200" dirty="0">
              <a:solidFill>
                <a:schemeClr val="tx1"/>
              </a:solidFill>
            </a:rPr>
            <a:t>( LINEA DE ATENCIÓN O </a:t>
          </a:r>
          <a:r>
            <a:rPr lang="es-CO" sz="1600" kern="1200">
              <a:solidFill>
                <a:schemeClr val="tx1"/>
              </a:solidFill>
            </a:rPr>
            <a:t>CORREO ELECTRÓNICO), </a:t>
          </a:r>
          <a:r>
            <a:rPr lang="es-CO" sz="1600" kern="1200" dirty="0">
              <a:solidFill>
                <a:schemeClr val="tx1"/>
              </a:solidFill>
            </a:rPr>
            <a:t>PARA SITUACIONES DE RIESGO PSICOSOCIAL</a:t>
          </a:r>
        </a:p>
      </dsp:txBody>
      <dsp:txXfrm>
        <a:off x="113650" y="3163274"/>
        <a:ext cx="3415287" cy="2049172"/>
      </dsp:txXfrm>
    </dsp:sp>
    <dsp:sp modelId="{D7296249-3CF3-424E-97C6-E4E2CF1DA1D0}">
      <dsp:nvSpPr>
        <dsp:cNvPr id="0" name=""/>
        <dsp:cNvSpPr/>
      </dsp:nvSpPr>
      <dsp:spPr>
        <a:xfrm>
          <a:off x="3657046" y="3188028"/>
          <a:ext cx="3415287" cy="2049172"/>
        </a:xfrm>
        <a:prstGeom prst="rect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EN CASO DE QUE UNA ESTUDIANTE REQUIERA EL SERVICIO, EL PADRE DE FAMILIA O ACUDIENTE, </a:t>
          </a:r>
          <a:r>
            <a:rPr lang="es-CO" sz="1600" kern="1200" dirty="0" smtClean="0">
              <a:solidFill>
                <a:schemeClr val="tx1"/>
              </a:solidFill>
            </a:rPr>
            <a:t>DEBERÁ DILIGENCIAR EL FORMULARIO, ESCRIBIR </a:t>
          </a:r>
          <a:r>
            <a:rPr lang="es-CO" sz="1600" kern="1200" dirty="0">
              <a:solidFill>
                <a:schemeClr val="tx1"/>
              </a:solidFill>
            </a:rPr>
            <a:t>AL NÚMERO DE WHATSAPP </a:t>
          </a:r>
          <a:r>
            <a:rPr lang="es-CO" sz="1600" kern="1200" dirty="0" smtClean="0">
              <a:solidFill>
                <a:schemeClr val="tx1"/>
              </a:solidFill>
            </a:rPr>
            <a:t>ASIGNADO  O AL </a:t>
          </a:r>
          <a:r>
            <a:rPr lang="es-CO" sz="1600" kern="1200" dirty="0">
              <a:solidFill>
                <a:schemeClr val="tx1"/>
              </a:solidFill>
            </a:rPr>
            <a:t>CORREO ELECTRÓNICO.</a:t>
          </a:r>
        </a:p>
      </dsp:txBody>
      <dsp:txXfrm>
        <a:off x="3657046" y="3188028"/>
        <a:ext cx="3415287" cy="2049172"/>
      </dsp:txXfrm>
    </dsp:sp>
    <dsp:sp modelId="{50CF1176-A0BB-4963-9B71-58F88010EE70}">
      <dsp:nvSpPr>
        <dsp:cNvPr id="0" name=""/>
        <dsp:cNvSpPr/>
      </dsp:nvSpPr>
      <dsp:spPr>
        <a:xfrm>
          <a:off x="7327217" y="3113049"/>
          <a:ext cx="3345445" cy="2178680"/>
        </a:xfrm>
        <a:prstGeom prst="rect">
          <a:avLst/>
        </a:prstGeom>
        <a:solidFill>
          <a:srgbClr val="00B050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>
              <a:solidFill>
                <a:schemeClr val="tx1"/>
              </a:solidFill>
            </a:rPr>
            <a:t>ORIENTACIÓN </a:t>
          </a:r>
          <a:r>
            <a:rPr lang="es-CO" sz="1900" kern="1200" dirty="0" smtClean="0">
              <a:solidFill>
                <a:schemeClr val="tx1"/>
              </a:solidFill>
            </a:rPr>
            <a:t>ESCOLAR, REALIZARA ATENCION CONFORME LLEGUEN LAS SOLICITUDES, SI </a:t>
          </a:r>
          <a:r>
            <a:rPr lang="es-CO" sz="1900" kern="1200" dirty="0">
              <a:solidFill>
                <a:schemeClr val="tx1"/>
              </a:solidFill>
            </a:rPr>
            <a:t>LA ESTUDIANTE REQUIERE SEGUIMIENTO, </a:t>
          </a:r>
          <a:r>
            <a:rPr lang="es-CO" sz="1900" kern="1200" dirty="0" smtClean="0">
              <a:solidFill>
                <a:schemeClr val="tx1"/>
              </a:solidFill>
            </a:rPr>
            <a:t>SE </a:t>
          </a:r>
          <a:r>
            <a:rPr lang="es-CO" sz="1900" kern="1200" dirty="0">
              <a:solidFill>
                <a:schemeClr val="tx1"/>
              </a:solidFill>
            </a:rPr>
            <a:t>INFORMARÁ PREVIAMENTE</a:t>
          </a:r>
          <a:r>
            <a:rPr lang="es-CO" sz="1900" kern="1200" dirty="0"/>
            <a:t>..</a:t>
          </a:r>
        </a:p>
      </dsp:txBody>
      <dsp:txXfrm>
        <a:off x="7327217" y="3113049"/>
        <a:ext cx="3345445" cy="2178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96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37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12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166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7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0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77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976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194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498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ECD12D-D52C-4161-B843-7DDF2318160F}" type="datetimeFigureOut">
              <a:rPr lang="es-CO" smtClean="0"/>
              <a:t>8/07/2020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1DD19D28-A7A0-46E7-B41D-0CADA13528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955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2.png"/><Relationship Id="rId3" Type="http://schemas.openxmlformats.org/officeDocument/2006/relationships/image" Target="../media/image5.png"/><Relationship Id="rId12" Type="http://schemas.openxmlformats.org/officeDocument/2006/relationships/image" Target="../media/image11.jpeg"/><Relationship Id="rId2" Type="http://schemas.openxmlformats.org/officeDocument/2006/relationships/hyperlink" Target="https://ieciudadluz.colegiosonline.com/index.php?id=blo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mailto:remisionorientacionescolar@gmail.com" TargetMode="External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arCBtFLo6ePxLwif_nAGLFLuWQRSq0-vb8GOhvgZeZUSG3g/viewform" TargetMode="External"/><Relationship Id="rId7" Type="http://schemas.openxmlformats.org/officeDocument/2006/relationships/hyperlink" Target="mailto:comisariavirtual@ibague.gov.co" TargetMode="External"/><Relationship Id="rId2" Type="http://schemas.openxmlformats.org/officeDocument/2006/relationships/hyperlink" Target="https://docs.google.com/forms/d/e/1FAIpQLScD9XhDDPdVzxOEAQ7tFf3249xhsg4E8J98M_zxUBOT37lGzg/view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tencionalciudadano@icbf.gov.co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3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22.svg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2BA3F20D-4F4F-4BF6-A9DA-8FFB8A07D46B}"/>
              </a:ext>
            </a:extLst>
          </p:cNvPr>
          <p:cNvSpPr/>
          <p:nvPr/>
        </p:nvSpPr>
        <p:spPr>
          <a:xfrm rot="21340946">
            <a:off x="7184282" y="5866917"/>
            <a:ext cx="26221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ANGELA SERNA AGUIAR ORIENTADORA </a:t>
            </a:r>
            <a:r>
              <a:rPr lang="es-ES" sz="1400" b="1" dirty="0"/>
              <a:t>ESCOLAR</a:t>
            </a:r>
          </a:p>
          <a:p>
            <a:pPr algn="ctr"/>
            <a:endParaRPr lang="es-ES" sz="14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59BD79B-D9B5-4B9A-957A-6A2527B621F5}"/>
              </a:ext>
            </a:extLst>
          </p:cNvPr>
          <p:cNvSpPr/>
          <p:nvPr/>
        </p:nvSpPr>
        <p:spPr>
          <a:xfrm>
            <a:off x="6076576" y="598598"/>
            <a:ext cx="6359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hlinkClick r:id="rId2"/>
              </a:rPr>
              <a:t>https://ieciudadluz.colegiosonline.com/index.php?id=blog</a:t>
            </a:r>
            <a:endParaRPr lang="es-CO" dirty="0"/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xmlns="" id="{936AB6DB-B926-434F-8882-760F64096970}"/>
              </a:ext>
            </a:extLst>
          </p:cNvPr>
          <p:cNvSpPr/>
          <p:nvPr/>
        </p:nvSpPr>
        <p:spPr>
          <a:xfrm>
            <a:off x="6680611" y="1121469"/>
            <a:ext cx="5222241" cy="4785203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400" dirty="0"/>
          </a:p>
          <a:p>
            <a:pPr algn="ctr"/>
            <a:r>
              <a:rPr lang="es-CO" sz="1400" dirty="0"/>
              <a:t>INFORMACIÓN DE INTERÉS SOBRE , SALUD MENTAL, HÁBITOS Y RUTINAS, EDUCACIÓN SOCIOEMOCIONAL,ESTILOS DE VIDA SALUDABLES, TIEMPO LIBRE, RECOMENDACIONES PEDAGÓGICAS, ESCUELAS DE FAMILIAS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A8D99DE1-B509-4AC7-B953-C3C63881A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571" y="1294476"/>
            <a:ext cx="830997" cy="83099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745E1AE-98B8-41DE-867C-D52815700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959" y="91667"/>
            <a:ext cx="914479" cy="914479"/>
          </a:xfrm>
          <a:prstGeom prst="rect">
            <a:avLst/>
          </a:prstGeom>
        </p:spPr>
      </p:pic>
      <p:sp>
        <p:nvSpPr>
          <p:cNvPr id="10" name="Bocadillo: ovalado 9">
            <a:extLst>
              <a:ext uri="{FF2B5EF4-FFF2-40B4-BE49-F238E27FC236}">
                <a16:creationId xmlns:a16="http://schemas.microsoft.com/office/drawing/2014/main" xmlns="" id="{73A9765C-B846-4264-A94B-48A5EAE92A2D}"/>
              </a:ext>
            </a:extLst>
          </p:cNvPr>
          <p:cNvSpPr/>
          <p:nvPr/>
        </p:nvSpPr>
        <p:spPr>
          <a:xfrm rot="10957226" flipH="1" flipV="1">
            <a:off x="1174670" y="1540272"/>
            <a:ext cx="3471006" cy="1810328"/>
          </a:xfrm>
          <a:prstGeom prst="wedgeEllipse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rgbClr val="FF0000"/>
                </a:solidFill>
              </a:rPr>
              <a:t>LÍNEA DE ORIENTACIÓN PARA CASOS DE RIESGO PSICOSOCIAL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4395063-9B59-494C-9348-0190A40D2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" y="2950895"/>
            <a:ext cx="914479" cy="91447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2CC18088-A26E-4AA5-B6A4-62C19C7D0B81}"/>
              </a:ext>
            </a:extLst>
          </p:cNvPr>
          <p:cNvSpPr/>
          <p:nvPr/>
        </p:nvSpPr>
        <p:spPr>
          <a:xfrm>
            <a:off x="1177822" y="3433121"/>
            <a:ext cx="2806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3212631046</a:t>
            </a:r>
            <a:endParaRPr lang="es-ES" sz="3200" b="1" dirty="0">
              <a:solidFill>
                <a:srgbClr val="FF0000"/>
              </a:solidFill>
            </a:endParaRPr>
          </a:p>
        </p:txBody>
      </p:sp>
      <p:pic>
        <p:nvPicPr>
          <p:cNvPr id="13" name="Gráfico 12" descr="Conexiones">
            <a:extLst>
              <a:ext uri="{FF2B5EF4-FFF2-40B4-BE49-F238E27FC236}">
                <a16:creationId xmlns:a16="http://schemas.microsoft.com/office/drawing/2014/main" xmlns="" id="{4E525934-7653-4B7E-9131-83A75B7AE4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493982" y="4072498"/>
            <a:ext cx="1583707" cy="1603912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C210F072-AFAF-4CE9-B585-A8759CDE0D0D}"/>
              </a:ext>
            </a:extLst>
          </p:cNvPr>
          <p:cNvSpPr/>
          <p:nvPr/>
        </p:nvSpPr>
        <p:spPr>
          <a:xfrm>
            <a:off x="97716" y="5673399"/>
            <a:ext cx="4567712" cy="63563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9"/>
              </a:rPr>
              <a:t>remisionorientacionescolar@gmail.com</a:t>
            </a:r>
            <a:endParaRPr lang="es-CO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C9AD7E2F-BF7E-4C1E-B409-3C71E776234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9685" t="27634" r="32179" b="24219"/>
          <a:stretch/>
        </p:blipFill>
        <p:spPr>
          <a:xfrm>
            <a:off x="150219" y="2108592"/>
            <a:ext cx="868900" cy="914479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4C4697CA-9865-4D29-AB39-0F2CBE3F66B1}"/>
              </a:ext>
            </a:extLst>
          </p:cNvPr>
          <p:cNvSpPr/>
          <p:nvPr/>
        </p:nvSpPr>
        <p:spPr>
          <a:xfrm>
            <a:off x="4077689" y="4605868"/>
            <a:ext cx="280693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CORREO ELECTRÓNICO</a:t>
            </a:r>
          </a:p>
          <a:p>
            <a:pPr algn="ctr"/>
            <a:endParaRPr lang="es-ES" sz="1400" b="1" dirty="0"/>
          </a:p>
        </p:txBody>
      </p:sp>
      <p:sp>
        <p:nvSpPr>
          <p:cNvPr id="24" name="Flecha: curvada hacia la izquierda 23">
            <a:extLst>
              <a:ext uri="{FF2B5EF4-FFF2-40B4-BE49-F238E27FC236}">
                <a16:creationId xmlns:a16="http://schemas.microsoft.com/office/drawing/2014/main" xmlns="" id="{C5A7CCFD-8319-4718-8498-4E9F98253069}"/>
              </a:ext>
            </a:extLst>
          </p:cNvPr>
          <p:cNvSpPr/>
          <p:nvPr/>
        </p:nvSpPr>
        <p:spPr>
          <a:xfrm rot="457060">
            <a:off x="4271557" y="3245414"/>
            <a:ext cx="1432560" cy="819061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26" name="Conector: curvado 25">
            <a:extLst>
              <a:ext uri="{FF2B5EF4-FFF2-40B4-BE49-F238E27FC236}">
                <a16:creationId xmlns:a16="http://schemas.microsoft.com/office/drawing/2014/main" xmlns="" id="{128D61E7-A56C-4B92-B155-7D4D5917D74C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20512" y="1097367"/>
            <a:ext cx="946648" cy="762778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xmlns="" id="{9CD8AD78-3E41-42A2-9D26-62ADDD25AD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23448" y="1456393"/>
            <a:ext cx="1457271" cy="1457271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6FAB6E86-65BD-4BD2-BE3F-1EC06420652C}"/>
              </a:ext>
            </a:extLst>
          </p:cNvPr>
          <p:cNvSpPr/>
          <p:nvPr/>
        </p:nvSpPr>
        <p:spPr>
          <a:xfrm>
            <a:off x="669408" y="249092"/>
            <a:ext cx="54352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/>
              <a:t>APRECIADA COMUNIDAD EDUCATIVA, EL SERVICIO DE ORIENTACIÓN </a:t>
            </a:r>
            <a:r>
              <a:rPr lang="es-ES" sz="1400" b="1" dirty="0" smtClean="0"/>
              <a:t>ESCOLAR INCLUIRA EN LA PAGINA DEL COLEGIO PUBLICACIONES DE INTERES, ASOCIADO A PROMOCION Y PREVENCION</a:t>
            </a:r>
            <a:endParaRPr lang="es-ES" sz="1400" b="1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xmlns="" id="{DE6A6B75-A03B-4064-8301-E7ED47B43DD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58" y="4228031"/>
            <a:ext cx="1346435" cy="129284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xmlns="" id="{252A5460-F705-4FD3-ADF7-59204497C7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1863" y="5802815"/>
            <a:ext cx="678255" cy="6782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5215944"/>
            <a:ext cx="1893414" cy="166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55E53C9-729C-48C3-BDF5-E498BDE16CC5}"/>
              </a:ext>
            </a:extLst>
          </p:cNvPr>
          <p:cNvSpPr/>
          <p:nvPr/>
        </p:nvSpPr>
        <p:spPr>
          <a:xfrm>
            <a:off x="2642553" y="91012"/>
            <a:ext cx="6096000" cy="873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200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SERVICIO DE ORIENTACIÓN ESCOLAR</a:t>
            </a: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200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PROTOCOLO PARA SITUACIONES DE </a:t>
            </a:r>
            <a:r>
              <a:rPr lang="es-CO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RIESGO PSICOSOCIAL </a:t>
            </a:r>
            <a:r>
              <a:rPr lang="es-CO" sz="1200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  CONSEJERÍA INDIVIDUAL  DURANTE LA EMERGENCIA POR CONFINAMIENTO PREVENTIVO </a:t>
            </a: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xmlns="" id="{9CA61F50-7250-4174-966C-8C53201D764E}"/>
              </a:ext>
            </a:extLst>
          </p:cNvPr>
          <p:cNvSpPr txBox="1"/>
          <p:nvPr/>
        </p:nvSpPr>
        <p:spPr>
          <a:xfrm>
            <a:off x="1461692" y="1054855"/>
            <a:ext cx="4909575" cy="1438727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estudiantes de bachillerato </a:t>
            </a:r>
            <a:r>
              <a:rPr lang="es-CO" sz="1600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 </a:t>
            </a:r>
            <a:r>
              <a:rPr lang="es-CO" sz="1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 de familia se atenderán </a:t>
            </a:r>
            <a:r>
              <a:rPr lang="es-CO" sz="1600" dirty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dirty="0" smtClean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LUNES A VIERNES </a:t>
            </a:r>
            <a:r>
              <a:rPr lang="es-CO" sz="1600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O" sz="1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a.m. </a:t>
            </a:r>
            <a:r>
              <a:rPr lang="es-CO" sz="1600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</a:t>
            </a:r>
            <a:r>
              <a:rPr lang="es-CO" sz="1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a.m. Igualmente padres de familia de primaria. Es de anotar que </a:t>
            </a:r>
            <a:r>
              <a:rPr lang="es-CO" sz="1600" b="1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primaria </a:t>
            </a:r>
            <a:r>
              <a:rPr lang="es-CO" sz="16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se atenderán a los padres.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b="1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4">
            <a:extLst>
              <a:ext uri="{FF2B5EF4-FFF2-40B4-BE49-F238E27FC236}">
                <a16:creationId xmlns:a16="http://schemas.microsoft.com/office/drawing/2014/main" xmlns="" id="{1D0E5B0A-3AFF-4349-8BF9-08FA7B3A9ADC}"/>
              </a:ext>
            </a:extLst>
          </p:cNvPr>
          <p:cNvSpPr txBox="1"/>
          <p:nvPr/>
        </p:nvSpPr>
        <p:spPr>
          <a:xfrm>
            <a:off x="435624" y="2615433"/>
            <a:ext cx="7380564" cy="232229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dicha atención la estudiante y/o  padre de </a:t>
            </a:r>
            <a:r>
              <a:rPr lang="es-CO" sz="1400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familia-acudiente</a:t>
            </a:r>
            <a:r>
              <a:rPr lang="es-CO" sz="1400" dirty="0" smtClean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deben solicitar el servicio mediante el diligenciamiento de los siguientes formularios: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 smtClean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Formulario para estudiantes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hlinkClick r:id="rId2"/>
              </a:rPr>
              <a:t>https://</a:t>
            </a:r>
            <a:r>
              <a:rPr lang="es-CO" sz="1400" dirty="0" smtClean="0">
                <a:hlinkClick r:id="rId2"/>
              </a:rPr>
              <a:t>docs.google.com/forms/d/e/1FAIpQLScD9XhDDPdVzxOEAQ7tFf3249xhsg4E8J98M_zxUBOT37lGzg/viewform</a:t>
            </a:r>
            <a:endParaRPr lang="es-CO" sz="14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400" b="1" dirty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400" b="1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ormulario para padres de familia </a:t>
            </a:r>
            <a:r>
              <a:rPr lang="es-CO" sz="1400" b="1" dirty="0"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CO" sz="1400" b="1" dirty="0" smtClean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/o acudientes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400" dirty="0">
                <a:hlinkClick r:id="rId3"/>
              </a:rPr>
              <a:t>https://docs.google.com/forms/d/e/1FAIpQLSfarCBtFLo6ePxLwif_nAGLFLuWQRSq0-vb8GOhvgZeZUSG3g/viewform</a:t>
            </a:r>
            <a:endParaRPr lang="es-CO" sz="1400" dirty="0" smtClean="0"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4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62CCE256-0F18-4CB6-AA4B-A38BDE60F4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322" y="1193211"/>
            <a:ext cx="1125254" cy="1125254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718B56D8-BEA3-40EF-90A2-BF49B55A2D06}"/>
              </a:ext>
            </a:extLst>
          </p:cNvPr>
          <p:cNvSpPr/>
          <p:nvPr/>
        </p:nvSpPr>
        <p:spPr>
          <a:xfrm>
            <a:off x="8215154" y="707071"/>
            <a:ext cx="3831564" cy="2929062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300" b="1" dirty="0">
                <a:solidFill>
                  <a:srgbClr val="FF000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CO" sz="1300" b="1" dirty="0">
                <a:solidFill>
                  <a:srgbClr val="FF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ACLARA </a:t>
            </a:r>
            <a:r>
              <a:rPr lang="es-CO" sz="1300" b="1" dirty="0">
                <a:solidFill>
                  <a:srgbClr val="FF000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LA DISPONIBILIDAD DE TIEMPO NO ES DE 24 HORAS, POR LO TANTO SI </a:t>
            </a:r>
            <a:r>
              <a:rPr lang="es-CO" sz="1300" b="1" dirty="0">
                <a:solidFill>
                  <a:srgbClr val="FF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PRESENTA</a:t>
            </a:r>
            <a:r>
              <a:rPr lang="es-CO" sz="1300" b="1" dirty="0">
                <a:solidFill>
                  <a:srgbClr val="FF000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SITUACIÓN  DE </a:t>
            </a:r>
            <a:r>
              <a:rPr lang="es-CO" sz="1300" b="1" dirty="0">
                <a:solidFill>
                  <a:srgbClr val="0070C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PSICOSOCIAL </a:t>
            </a:r>
            <a:r>
              <a:rPr lang="es-CO" sz="1300" b="1" dirty="0">
                <a:solidFill>
                  <a:srgbClr val="FF000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REQUIERA LA ATENCIÓN INMEDIATA,</a:t>
            </a:r>
            <a:r>
              <a:rPr lang="es-CO" sz="1300" b="1" dirty="0">
                <a:solidFill>
                  <a:srgbClr val="FF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DEBE ACUDIR  A LOS NÚMEROS DE EMERGENCIA  </a:t>
            </a:r>
            <a:r>
              <a:rPr lang="es-CO" sz="13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CONTINUACION:</a:t>
            </a:r>
            <a:endParaRPr lang="es-CO" sz="13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F70604DC-BFD2-41C4-A3EB-C8D1EF860370}"/>
              </a:ext>
            </a:extLst>
          </p:cNvPr>
          <p:cNvSpPr/>
          <p:nvPr/>
        </p:nvSpPr>
        <p:spPr>
          <a:xfrm>
            <a:off x="3683355" y="5166285"/>
            <a:ext cx="4132833" cy="128971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s-CO" sz="13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aiandra GD" panose="020E0502030308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kumimoji="0" lang="es-CO" sz="13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CASOS DE TIPO ACADÉMICO  DEBERÁN SER EVALUADOS Y RESUELTOS DIRECTAMENTE POR EL DOCENTE Y/O </a:t>
            </a:r>
            <a:r>
              <a:rPr kumimoji="0" lang="es-CO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</a:t>
            </a:r>
            <a:endParaRPr kumimoji="0" lang="es-CO" sz="13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1" i="0" u="none" strike="noStrike" kern="0" cap="none" spc="0" normalizeH="0" baseline="0" noProof="0" dirty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CO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045F7DD-4105-4003-A424-F7406A1956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9" y="5325677"/>
            <a:ext cx="2265494" cy="970926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D02B261A-B69B-4864-B13C-94571FC72FA1}"/>
              </a:ext>
            </a:extLst>
          </p:cNvPr>
          <p:cNvSpPr/>
          <p:nvPr/>
        </p:nvSpPr>
        <p:spPr>
          <a:xfrm>
            <a:off x="2725809" y="5568409"/>
            <a:ext cx="874290" cy="48546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Cuadro de texto 2">
            <a:extLst>
              <a:ext uri="{FF2B5EF4-FFF2-40B4-BE49-F238E27FC236}">
                <a16:creationId xmlns:a16="http://schemas.microsoft.com/office/drawing/2014/main" xmlns="" id="{9CA61F50-7250-4174-966C-8C53201D764E}"/>
              </a:ext>
            </a:extLst>
          </p:cNvPr>
          <p:cNvSpPr txBox="1"/>
          <p:nvPr/>
        </p:nvSpPr>
        <p:spPr>
          <a:xfrm>
            <a:off x="8738553" y="3773510"/>
            <a:ext cx="3218013" cy="2900574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 desde tu celular o escribe a estos correos: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 NARANJA</a:t>
            </a:r>
            <a:r>
              <a:rPr lang="es-CO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Atención en primeros auxilios psicológicos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</a:t>
            </a:r>
            <a:endParaRPr lang="es-C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ICBF;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línea 141  protección para Niños niñas y adolescentes o correo;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atencionalciudadano@icbf.gov.co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COMISARIA DE FAMILIA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CO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comisariavirtual@ibague.gov.co</a:t>
            </a:r>
            <a:r>
              <a:rPr lang="es-CO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100" b="1" dirty="0"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5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3E4E4BFC-E0BC-4C18-A1D8-8DCF96CCDC00}"/>
              </a:ext>
            </a:extLst>
          </p:cNvPr>
          <p:cNvSpPr/>
          <p:nvPr/>
        </p:nvSpPr>
        <p:spPr>
          <a:xfrm>
            <a:off x="3210560" y="191347"/>
            <a:ext cx="5486400" cy="7315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COMO ACCEDER AL SERVICIO?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7FDEF5D5-E31F-4868-B91A-E38578E7A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12989"/>
              </p:ext>
            </p:extLst>
          </p:nvPr>
        </p:nvGraphicFramePr>
        <p:xfrm>
          <a:off x="335280" y="731520"/>
          <a:ext cx="10861040" cy="565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4760A2A-CDE2-4C75-8183-04A25455F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99867"/>
            <a:ext cx="914479" cy="914479"/>
          </a:xfrm>
          <a:prstGeom prst="rect">
            <a:avLst/>
          </a:prstGeom>
        </p:spPr>
      </p:pic>
      <p:pic>
        <p:nvPicPr>
          <p:cNvPr id="9" name="Gráfico 8" descr="Preguntas">
            <a:extLst>
              <a:ext uri="{FF2B5EF4-FFF2-40B4-BE49-F238E27FC236}">
                <a16:creationId xmlns:a16="http://schemas.microsoft.com/office/drawing/2014/main" xmlns="" id="{392C8405-B726-49D4-984E-E35D7C67B9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920480" y="191347"/>
            <a:ext cx="914400" cy="9144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982" y="5439982"/>
            <a:ext cx="1418018" cy="14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23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Letras en madera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573</TotalTime>
  <Words>416</Words>
  <Application>Microsoft Office PowerPoint</Application>
  <PresentationFormat>Panorámica</PresentationFormat>
  <Paragraphs>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Comic Sans MS</vt:lpstr>
      <vt:lpstr>Maiandra GD</vt:lpstr>
      <vt:lpstr>Times New Roman</vt:lpstr>
      <vt:lpstr>Wingdings</vt:lpstr>
      <vt:lpstr>Letras en madera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LICEO NACIONAL  ESTRATGIA DE ORIENTACIÓN ESTUDIANTIL</dc:title>
  <dc:creator>Laura</dc:creator>
  <cp:lastModifiedBy>ANGELA</cp:lastModifiedBy>
  <cp:revision>64</cp:revision>
  <dcterms:created xsi:type="dcterms:W3CDTF">2020-04-23T21:45:53Z</dcterms:created>
  <dcterms:modified xsi:type="dcterms:W3CDTF">2020-07-08T14:06:18Z</dcterms:modified>
</cp:coreProperties>
</file>